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5" r:id="rId6"/>
    <p:sldId id="260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BBBD04D-3B0E-417A-989C-3F41F362AD68}">
          <p14:sldIdLst>
            <p14:sldId id="256"/>
            <p14:sldId id="257"/>
            <p14:sldId id="258"/>
            <p14:sldId id="259"/>
            <p14:sldId id="265"/>
            <p14:sldId id="260"/>
            <p14:sldId id="261"/>
            <p14:sldId id="262"/>
            <p14:sldId id="26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0" autoAdjust="0"/>
    <p:restoredTop sz="94660"/>
  </p:normalViewPr>
  <p:slideViewPr>
    <p:cSldViewPr snapToGrid="0">
      <p:cViewPr varScale="1">
        <p:scale>
          <a:sx n="98" d="100"/>
          <a:sy n="98" d="100"/>
        </p:scale>
        <p:origin x="60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28026-AAFA-44C4-8313-8B25D3E87A6B}" type="datetimeFigureOut">
              <a:rPr lang="en-US" smtClean="0"/>
              <a:t>12/3/18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88961-1F68-4CD8-AA9A-0BE51C183AC9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96987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28026-AAFA-44C4-8313-8B25D3E87A6B}" type="datetimeFigureOut">
              <a:rPr lang="en-US" smtClean="0"/>
              <a:t>12/3/18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88961-1F68-4CD8-AA9A-0BE51C183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3458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28026-AAFA-44C4-8313-8B25D3E87A6B}" type="datetimeFigureOut">
              <a:rPr lang="en-US" smtClean="0"/>
              <a:t>12/3/18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88961-1F68-4CD8-AA9A-0BE51C183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7405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28026-AAFA-44C4-8313-8B25D3E87A6B}" type="datetimeFigureOut">
              <a:rPr lang="en-US" smtClean="0"/>
              <a:t>12/3/18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88961-1F68-4CD8-AA9A-0BE51C183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1410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28026-AAFA-44C4-8313-8B25D3E87A6B}" type="datetimeFigureOut">
              <a:rPr lang="en-US" smtClean="0"/>
              <a:t>12/3/18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88961-1F68-4CD8-AA9A-0BE51C183AC9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27989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28026-AAFA-44C4-8313-8B25D3E87A6B}" type="datetimeFigureOut">
              <a:rPr lang="en-US" smtClean="0"/>
              <a:t>12/3/18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88961-1F68-4CD8-AA9A-0BE51C183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4474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28026-AAFA-44C4-8313-8B25D3E87A6B}" type="datetimeFigureOut">
              <a:rPr lang="en-US" smtClean="0"/>
              <a:t>12/3/18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88961-1F68-4CD8-AA9A-0BE51C183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2841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28026-AAFA-44C4-8313-8B25D3E87A6B}" type="datetimeFigureOut">
              <a:rPr lang="en-US" smtClean="0"/>
              <a:t>12/3/18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88961-1F68-4CD8-AA9A-0BE51C183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4455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28026-AAFA-44C4-8313-8B25D3E87A6B}" type="datetimeFigureOut">
              <a:rPr lang="en-US" smtClean="0"/>
              <a:t>12/3/18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88961-1F68-4CD8-AA9A-0BE51C183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6562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73728026-AAFA-44C4-8313-8B25D3E87A6B}" type="datetimeFigureOut">
              <a:rPr lang="en-US" smtClean="0"/>
              <a:t>12/3/18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5388961-1F68-4CD8-AA9A-0BE51C183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4686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28026-AAFA-44C4-8313-8B25D3E87A6B}" type="datetimeFigureOut">
              <a:rPr lang="en-US" smtClean="0"/>
              <a:t>12/3/18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88961-1F68-4CD8-AA9A-0BE51C183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927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73728026-AAFA-44C4-8313-8B25D3E87A6B}" type="datetimeFigureOut">
              <a:rPr lang="en-US" smtClean="0"/>
              <a:t>12/3/18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55388961-1F68-4CD8-AA9A-0BE51C183AC9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54104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F074A-2488-40F9-BA6D-364AA3CAFF1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Final Project: IMDB Movie Success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D8AFB9-3D5A-4F09-BC7D-E5557EA1A5C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BY: JAMES LIEM</a:t>
            </a: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BF2D290-8776-864C-BF93-02F5F0C2FE4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42790" y="4533997"/>
            <a:ext cx="254000" cy="25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433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68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DB517-1924-4F95-81C0-AD666707C5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findings from 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B6C526-7912-425D-8764-54AD8FFD3A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Model Multiple Regression:</a:t>
            </a:r>
          </a:p>
          <a:p>
            <a:pPr lvl="1"/>
            <a:r>
              <a:rPr lang="en-US" dirty="0"/>
              <a:t>This model has a low accuracy rate of predicting, </a:t>
            </a:r>
            <a:r>
              <a:rPr lang="en-US" b="1" dirty="0"/>
              <a:t>32.16%</a:t>
            </a:r>
            <a:r>
              <a:rPr lang="en-US" dirty="0"/>
              <a:t> and it is not be the best model since it has too many X variables and implementing too complexed model in the real world would not be possible.</a:t>
            </a:r>
          </a:p>
          <a:p>
            <a:pPr lvl="1"/>
            <a:r>
              <a:rPr lang="en-US" dirty="0"/>
              <a:t>Too many variables also caused multicollinearity.</a:t>
            </a:r>
          </a:p>
          <a:p>
            <a:r>
              <a:rPr lang="en-US" dirty="0"/>
              <a:t>Model </a:t>
            </a:r>
            <a:r>
              <a:rPr lang="en-US" dirty="0" err="1"/>
              <a:t>RandomForest</a:t>
            </a:r>
            <a:r>
              <a:rPr lang="en-US" dirty="0"/>
              <a:t> Regressor:</a:t>
            </a:r>
          </a:p>
          <a:p>
            <a:pPr lvl="1"/>
            <a:r>
              <a:rPr lang="en-US" dirty="0"/>
              <a:t>From the </a:t>
            </a:r>
            <a:r>
              <a:rPr lang="en-US" dirty="0" err="1"/>
              <a:t>RandomForestRegressor</a:t>
            </a:r>
            <a:r>
              <a:rPr lang="en-US" dirty="0"/>
              <a:t> model, we have a very high r-</a:t>
            </a:r>
            <a:r>
              <a:rPr lang="en-US" dirty="0" err="1"/>
              <a:t>sq</a:t>
            </a:r>
            <a:r>
              <a:rPr lang="en-US" dirty="0"/>
              <a:t>, </a:t>
            </a:r>
            <a:r>
              <a:rPr lang="en-US" b="1" dirty="0"/>
              <a:t>90.72%</a:t>
            </a:r>
            <a:r>
              <a:rPr lang="en-US" dirty="0"/>
              <a:t> and a very low MSE, which is very good at predicting. The best predictor from this model seems to be </a:t>
            </a:r>
            <a:r>
              <a:rPr lang="en-US" dirty="0" err="1"/>
              <a:t>num_voted_users</a:t>
            </a:r>
            <a:r>
              <a:rPr lang="en-US" dirty="0"/>
              <a:t>.</a:t>
            </a:r>
          </a:p>
          <a:p>
            <a:r>
              <a:rPr lang="en-US" dirty="0"/>
              <a:t>Model Ridge:</a:t>
            </a:r>
          </a:p>
          <a:p>
            <a:pPr lvl="1"/>
            <a:r>
              <a:rPr lang="en-US" dirty="0"/>
              <a:t>From Ridge technique, removes some predictors to make the model simpler. Also, the MSE we got is very high which is bad. And, the r-</a:t>
            </a:r>
            <a:r>
              <a:rPr lang="en-US" dirty="0" err="1"/>
              <a:t>sq</a:t>
            </a:r>
            <a:r>
              <a:rPr lang="en-US" dirty="0"/>
              <a:t> is </a:t>
            </a:r>
            <a:r>
              <a:rPr lang="en-US" b="1" dirty="0"/>
              <a:t>32.16% </a:t>
            </a:r>
            <a:r>
              <a:rPr lang="en-US" dirty="0"/>
              <a:t>of being accurate, which is pretty inaccurate.</a:t>
            </a:r>
          </a:p>
          <a:p>
            <a:r>
              <a:rPr lang="en-US" dirty="0"/>
              <a:t>Model Feature Selection:</a:t>
            </a:r>
          </a:p>
          <a:p>
            <a:pPr lvl="1"/>
            <a:r>
              <a:rPr lang="en-US" dirty="0"/>
              <a:t>From Feature Selection technique, the MSE we got is very high which is bad. And, the r-</a:t>
            </a:r>
            <a:r>
              <a:rPr lang="en-US" dirty="0" err="1"/>
              <a:t>sq</a:t>
            </a:r>
            <a:r>
              <a:rPr lang="en-US" dirty="0"/>
              <a:t> is </a:t>
            </a:r>
            <a:r>
              <a:rPr lang="en-US" b="1" dirty="0"/>
              <a:t>27.31%</a:t>
            </a:r>
            <a:r>
              <a:rPr lang="en-US" dirty="0"/>
              <a:t> of being accurate, which is inaccurate for predicting.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FB4BC93-FD5E-1D4D-9238-5C55AFB3A02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97280" y="687586"/>
            <a:ext cx="324395" cy="324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389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1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B3C24-2F7E-44EF-AD7F-E8251E473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findings from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F52F32-3746-42B3-AC75-AFB4C65D02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Model Decision Tree:</a:t>
            </a:r>
          </a:p>
          <a:p>
            <a:pPr lvl="1"/>
            <a:r>
              <a:rPr lang="en-US" dirty="0"/>
              <a:t>The simpler decision tree model (depth =5) actually has a better prediction accuracy rate with </a:t>
            </a:r>
            <a:r>
              <a:rPr lang="en-US" b="1" dirty="0"/>
              <a:t>69.44%</a:t>
            </a:r>
            <a:r>
              <a:rPr lang="en-US" dirty="0"/>
              <a:t> than the complex decision tree model.</a:t>
            </a:r>
          </a:p>
          <a:p>
            <a:r>
              <a:rPr lang="en-US" dirty="0"/>
              <a:t>Model KNN:</a:t>
            </a:r>
          </a:p>
          <a:p>
            <a:pPr lvl="1"/>
            <a:r>
              <a:rPr lang="en-US" dirty="0"/>
              <a:t>The KNN model has a </a:t>
            </a:r>
            <a:r>
              <a:rPr lang="en-US" b="1" dirty="0"/>
              <a:t>52.83%</a:t>
            </a:r>
            <a:r>
              <a:rPr lang="en-US" dirty="0"/>
              <a:t> of being accurately predicting. Based from our KNN model, it seems that the optimal value is 19 with 55.9% accuracy rate.</a:t>
            </a:r>
          </a:p>
          <a:p>
            <a:r>
              <a:rPr lang="en-US" dirty="0"/>
              <a:t>Model Logistics Regression:</a:t>
            </a:r>
          </a:p>
          <a:p>
            <a:pPr lvl="1"/>
            <a:r>
              <a:rPr lang="en-US" dirty="0"/>
              <a:t>The logistics regression model has </a:t>
            </a:r>
            <a:r>
              <a:rPr lang="en-US" b="1" dirty="0"/>
              <a:t>63.6%</a:t>
            </a:r>
            <a:r>
              <a:rPr lang="en-US" dirty="0"/>
              <a:t> of being accurately predicting.</a:t>
            </a:r>
          </a:p>
          <a:p>
            <a:r>
              <a:rPr lang="en-US" dirty="0"/>
              <a:t>Model Random Forest Classifier:</a:t>
            </a:r>
          </a:p>
          <a:p>
            <a:pPr lvl="1"/>
            <a:r>
              <a:rPr lang="en-US" dirty="0"/>
              <a:t>Random forest classifier has a prediction accuracy rate of </a:t>
            </a:r>
            <a:r>
              <a:rPr lang="en-US" b="1" dirty="0"/>
              <a:t>73.84%</a:t>
            </a:r>
            <a:r>
              <a:rPr lang="en-US" dirty="0"/>
              <a:t>, which is good.</a:t>
            </a:r>
          </a:p>
          <a:p>
            <a:r>
              <a:rPr lang="en-US" dirty="0"/>
              <a:t>Model Feature Selection Classification:</a:t>
            </a:r>
          </a:p>
          <a:p>
            <a:pPr lvl="1"/>
            <a:r>
              <a:rPr lang="en-US" dirty="0"/>
              <a:t>The best predictors based on feature selection model are </a:t>
            </a:r>
            <a:r>
              <a:rPr lang="en-US" dirty="0" err="1"/>
              <a:t>director_facebook_likes</a:t>
            </a:r>
            <a:r>
              <a:rPr lang="en-US" dirty="0"/>
              <a:t>, gross, </a:t>
            </a:r>
            <a:r>
              <a:rPr lang="en-US" dirty="0" err="1"/>
              <a:t>num_voted_users</a:t>
            </a:r>
            <a:r>
              <a:rPr lang="en-US" dirty="0"/>
              <a:t>, budget, </a:t>
            </a:r>
            <a:r>
              <a:rPr lang="en-US" dirty="0" err="1"/>
              <a:t>movie_facebook_likes</a:t>
            </a:r>
            <a:r>
              <a:rPr lang="en-US" dirty="0"/>
              <a:t>. The feature selection classification model has a predicting rate of </a:t>
            </a:r>
            <a:r>
              <a:rPr lang="en-US" b="1" dirty="0"/>
              <a:t>65.15%</a:t>
            </a:r>
            <a:r>
              <a:rPr lang="en-US" dirty="0"/>
              <a:t> of being correct.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CF01C19-8CB7-BC47-B31D-D0E0471F4F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97280" y="690490"/>
            <a:ext cx="321491" cy="321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133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46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0CC46-0BC3-452D-B8B1-B7AABE6EF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findings from clustering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5EEA19-15CB-4175-B567-E9D62D2B7D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8" y="1951238"/>
            <a:ext cx="11772900" cy="437042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Movie profiling based on K-means (Using 4 different measures: lowest, low, high, highest):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Cluster 0: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lowest all variables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Cluster 1: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highest all variables except director </a:t>
            </a:r>
            <a:r>
              <a:rPr lang="en-US" dirty="0" err="1"/>
              <a:t>facebook</a:t>
            </a:r>
            <a:r>
              <a:rPr lang="en-US" dirty="0"/>
              <a:t> likes and actor 1 </a:t>
            </a:r>
            <a:r>
              <a:rPr lang="en-US" dirty="0" err="1"/>
              <a:t>facebook</a:t>
            </a:r>
            <a:r>
              <a:rPr lang="en-US" dirty="0"/>
              <a:t> likes are high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Cluster 2: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high number of critic for reviews, duration, actor 3 </a:t>
            </a:r>
            <a:r>
              <a:rPr lang="en-US" dirty="0" err="1"/>
              <a:t>facebook</a:t>
            </a:r>
            <a:r>
              <a:rPr lang="en-US" dirty="0"/>
              <a:t> likes, gross, number of voted users, cast total </a:t>
            </a:r>
            <a:r>
              <a:rPr lang="en-US" dirty="0" err="1"/>
              <a:t>facebook</a:t>
            </a:r>
            <a:r>
              <a:rPr lang="en-US" dirty="0"/>
              <a:t> likes, number of user for reviews, actor 2 </a:t>
            </a:r>
            <a:r>
              <a:rPr lang="en-US" dirty="0" err="1"/>
              <a:t>facebook</a:t>
            </a:r>
            <a:r>
              <a:rPr lang="en-US" dirty="0"/>
              <a:t> likes, movie </a:t>
            </a:r>
            <a:r>
              <a:rPr lang="en-US" dirty="0" err="1"/>
              <a:t>facebook</a:t>
            </a:r>
            <a:r>
              <a:rPr lang="en-US" dirty="0"/>
              <a:t> likes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highest director </a:t>
            </a:r>
            <a:r>
              <a:rPr lang="en-US" dirty="0" err="1"/>
              <a:t>facebook</a:t>
            </a:r>
            <a:r>
              <a:rPr lang="en-US" dirty="0"/>
              <a:t> likes, actor 1 </a:t>
            </a:r>
            <a:r>
              <a:rPr lang="en-US" dirty="0" err="1"/>
              <a:t>facebook</a:t>
            </a:r>
            <a:r>
              <a:rPr lang="en-US" dirty="0"/>
              <a:t> likes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low budget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Cluster 3: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low duration, director </a:t>
            </a:r>
            <a:r>
              <a:rPr lang="en-US" dirty="0" err="1"/>
              <a:t>facebook</a:t>
            </a:r>
            <a:r>
              <a:rPr lang="en-US" dirty="0"/>
              <a:t> likes, actor 3 </a:t>
            </a:r>
            <a:r>
              <a:rPr lang="en-US" dirty="0" err="1"/>
              <a:t>facebook</a:t>
            </a:r>
            <a:r>
              <a:rPr lang="en-US" dirty="0"/>
              <a:t> likes, gross, number of voted users, cast total </a:t>
            </a:r>
            <a:r>
              <a:rPr lang="en-US" dirty="0" err="1"/>
              <a:t>facebook</a:t>
            </a:r>
            <a:r>
              <a:rPr lang="en-US" dirty="0"/>
              <a:t> likes, number of user for reviews, actor 2 </a:t>
            </a:r>
            <a:r>
              <a:rPr lang="en-US" dirty="0" err="1"/>
              <a:t>facebook</a:t>
            </a:r>
            <a:r>
              <a:rPr lang="en-US" dirty="0"/>
              <a:t> likes, movie </a:t>
            </a:r>
            <a:r>
              <a:rPr lang="en-US" dirty="0" err="1"/>
              <a:t>facebook</a:t>
            </a:r>
            <a:r>
              <a:rPr lang="en-US" dirty="0"/>
              <a:t> likes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high number of critic for reviews, actor 1 </a:t>
            </a:r>
            <a:r>
              <a:rPr lang="en-US" dirty="0" err="1"/>
              <a:t>facebook</a:t>
            </a:r>
            <a:r>
              <a:rPr lang="en-US" dirty="0"/>
              <a:t> likes, budget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Not important factor (the mean in each cluster is almost same):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err="1"/>
              <a:t>facenumber_in_poster</a:t>
            </a:r>
            <a:endParaRPr lang="en-US" dirty="0"/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A56AF05-0577-D640-93B7-ABAF5E74BBF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97280" y="677427"/>
            <a:ext cx="334554" cy="334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148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4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AABCF2-A712-40BC-914B-16559F4D58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findings from clustering (continued)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A9E7F2-8B07-46A1-8F62-5C9DE76D8F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846" y="5673151"/>
            <a:ext cx="12168554" cy="721619"/>
          </a:xfrm>
        </p:spPr>
        <p:txBody>
          <a:bodyPr>
            <a:norm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Model Elbow Method (K-means):</a:t>
            </a:r>
          </a:p>
          <a:p>
            <a:pPr lvl="1">
              <a:buClrTx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</a:rPr>
              <a:t>Based on the elbow method (K-means), we find that the optimal value is 3 because number of clusters of 4 and beyond has insignificant difference.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3FFE2DF-553A-4203-A9EA-93A97FCFEE54}"/>
              </a:ext>
            </a:extLst>
          </p:cNvPr>
          <p:cNvSpPr txBox="1"/>
          <p:nvPr/>
        </p:nvSpPr>
        <p:spPr>
          <a:xfrm>
            <a:off x="175846" y="1872942"/>
            <a:ext cx="1167618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Movie profiling based on Agglomerative Clustering (Using 4 different measures: lowest, low, high, highest):</a:t>
            </a:r>
            <a:br>
              <a:rPr lang="en-US" sz="1200" dirty="0"/>
            </a:br>
            <a:endParaRPr lang="en-US" sz="12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Cluster 0: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200" dirty="0"/>
              <a:t> highest duration, director </a:t>
            </a:r>
            <a:r>
              <a:rPr lang="en-US" sz="1200" dirty="0" err="1"/>
              <a:t>facebook</a:t>
            </a:r>
            <a:r>
              <a:rPr lang="en-US" sz="1200" dirty="0"/>
              <a:t> likes, actor 3 </a:t>
            </a:r>
            <a:r>
              <a:rPr lang="en-US" sz="1200" dirty="0" err="1"/>
              <a:t>facebook</a:t>
            </a:r>
            <a:r>
              <a:rPr lang="en-US" sz="1200" dirty="0"/>
              <a:t> likes, actor 1 </a:t>
            </a:r>
            <a:r>
              <a:rPr lang="en-US" sz="1200" dirty="0" err="1"/>
              <a:t>facebook</a:t>
            </a:r>
            <a:r>
              <a:rPr lang="en-US" sz="1200" dirty="0"/>
              <a:t> likes, gross, number of voted users, cast total </a:t>
            </a:r>
            <a:r>
              <a:rPr lang="en-US" sz="1200" dirty="0" err="1"/>
              <a:t>facebook</a:t>
            </a:r>
            <a:r>
              <a:rPr lang="en-US" sz="1200" dirty="0"/>
              <a:t> likes, number of user for reviews, actor 2 </a:t>
            </a:r>
            <a:r>
              <a:rPr lang="en-US" sz="1200" dirty="0" err="1"/>
              <a:t>facebook</a:t>
            </a:r>
            <a:r>
              <a:rPr lang="en-US" sz="1200" dirty="0"/>
              <a:t> likes, movie </a:t>
            </a:r>
            <a:r>
              <a:rPr lang="en-US" sz="1200" dirty="0" err="1"/>
              <a:t>facebook</a:t>
            </a:r>
            <a:r>
              <a:rPr lang="en-US" sz="1200" dirty="0"/>
              <a:t> likes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200" dirty="0"/>
              <a:t> high number of critic for reviews, face number in poster, budget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Cluster 1: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200" dirty="0"/>
              <a:t> high number of critic for reviews, actor 3 </a:t>
            </a:r>
            <a:r>
              <a:rPr lang="en-US" sz="1200" dirty="0" err="1"/>
              <a:t>facebook</a:t>
            </a:r>
            <a:r>
              <a:rPr lang="en-US" sz="1200" dirty="0"/>
              <a:t> likes, actor 1 </a:t>
            </a:r>
            <a:r>
              <a:rPr lang="en-US" sz="1200" dirty="0" err="1"/>
              <a:t>facebook</a:t>
            </a:r>
            <a:r>
              <a:rPr lang="en-US" sz="1200" dirty="0"/>
              <a:t> likes, gross, cast total </a:t>
            </a:r>
            <a:r>
              <a:rPr lang="en-US" sz="1200" dirty="0" err="1"/>
              <a:t>facebook</a:t>
            </a:r>
            <a:r>
              <a:rPr lang="en-US" sz="1200" dirty="0"/>
              <a:t> likes, actor 2 </a:t>
            </a:r>
            <a:r>
              <a:rPr lang="en-US" sz="1200" dirty="0" err="1"/>
              <a:t>facebook</a:t>
            </a:r>
            <a:r>
              <a:rPr lang="en-US" sz="1200" dirty="0"/>
              <a:t> likes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200" dirty="0"/>
              <a:t> low director </a:t>
            </a:r>
            <a:r>
              <a:rPr lang="en-US" sz="1200" dirty="0" err="1"/>
              <a:t>facebook</a:t>
            </a:r>
            <a:r>
              <a:rPr lang="en-US" sz="1200" dirty="0"/>
              <a:t> likes, number of voted users, number of user for reviews, movie </a:t>
            </a:r>
            <a:r>
              <a:rPr lang="en-US" sz="1200" dirty="0" err="1"/>
              <a:t>facebook</a:t>
            </a:r>
            <a:r>
              <a:rPr lang="en-US" sz="1200" dirty="0"/>
              <a:t> likes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200" dirty="0"/>
              <a:t> lowest budget, duration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200" dirty="0"/>
              <a:t> highest face number in poster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Cluster 2: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200" dirty="0"/>
              <a:t> lowest number of critic for reviews, actor 1 </a:t>
            </a:r>
            <a:r>
              <a:rPr lang="en-US" sz="1200" dirty="0" err="1"/>
              <a:t>facebook</a:t>
            </a:r>
            <a:r>
              <a:rPr lang="en-US" sz="1200" dirty="0"/>
              <a:t> likes, gross, cast total </a:t>
            </a:r>
            <a:r>
              <a:rPr lang="en-US" sz="1200" dirty="0" err="1"/>
              <a:t>facebook</a:t>
            </a:r>
            <a:r>
              <a:rPr lang="en-US" sz="1200" dirty="0"/>
              <a:t> likes, number of user for reviews, actor 2 </a:t>
            </a:r>
            <a:r>
              <a:rPr lang="en-US" sz="1200" dirty="0" err="1"/>
              <a:t>facebook</a:t>
            </a:r>
            <a:r>
              <a:rPr lang="en-US" sz="1200" dirty="0"/>
              <a:t> likes, movie </a:t>
            </a:r>
            <a:r>
              <a:rPr lang="en-US" sz="1200" dirty="0" err="1"/>
              <a:t>facebook</a:t>
            </a:r>
            <a:r>
              <a:rPr lang="en-US" sz="1200" dirty="0"/>
              <a:t> likes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200" dirty="0"/>
              <a:t> high duration, director </a:t>
            </a:r>
            <a:r>
              <a:rPr lang="en-US" sz="1200" dirty="0" err="1"/>
              <a:t>facebook</a:t>
            </a:r>
            <a:r>
              <a:rPr lang="en-US" sz="1200" dirty="0"/>
              <a:t> likes, budget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200" dirty="0"/>
              <a:t> low actor 3 </a:t>
            </a:r>
            <a:r>
              <a:rPr lang="en-US" sz="1200" dirty="0" err="1"/>
              <a:t>facebook</a:t>
            </a:r>
            <a:r>
              <a:rPr lang="en-US" sz="1200" dirty="0"/>
              <a:t> likes, number of voted users, face number in poster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Cluster 3: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200" dirty="0"/>
              <a:t> low duration, actor 1 </a:t>
            </a:r>
            <a:r>
              <a:rPr lang="en-US" sz="1200" dirty="0" err="1"/>
              <a:t>facebook</a:t>
            </a:r>
            <a:r>
              <a:rPr lang="en-US" sz="1200" dirty="0"/>
              <a:t> likes, gross, cast total </a:t>
            </a:r>
            <a:r>
              <a:rPr lang="en-US" sz="1200" dirty="0" err="1"/>
              <a:t>facebook</a:t>
            </a:r>
            <a:r>
              <a:rPr lang="en-US" sz="1200" dirty="0"/>
              <a:t> likes, number of user for reviews, actor 2 </a:t>
            </a:r>
            <a:r>
              <a:rPr lang="en-US" sz="1200" dirty="0" err="1"/>
              <a:t>facebook</a:t>
            </a:r>
            <a:r>
              <a:rPr lang="en-US" sz="1200" dirty="0"/>
              <a:t> likes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200" dirty="0"/>
              <a:t> lowest director </a:t>
            </a:r>
            <a:r>
              <a:rPr lang="en-US" sz="1200" dirty="0" err="1"/>
              <a:t>facebook</a:t>
            </a:r>
            <a:r>
              <a:rPr lang="en-US" sz="1200" dirty="0"/>
              <a:t> likes, actor 3 </a:t>
            </a:r>
            <a:r>
              <a:rPr lang="en-US" sz="1200" dirty="0" err="1"/>
              <a:t>facebook</a:t>
            </a:r>
            <a:r>
              <a:rPr lang="en-US" sz="1200" dirty="0"/>
              <a:t> likes, number of voted users, face number in poster, number of user for reviews, actor 2 </a:t>
            </a:r>
            <a:r>
              <a:rPr lang="en-US" sz="1200" dirty="0" err="1"/>
              <a:t>facebook</a:t>
            </a:r>
            <a:r>
              <a:rPr lang="en-US" sz="1200" dirty="0"/>
              <a:t> likes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200" dirty="0"/>
              <a:t> highest number of critic for reviews, budget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200" dirty="0"/>
              <a:t> high movie </a:t>
            </a:r>
            <a:r>
              <a:rPr lang="en-US" sz="1200" dirty="0" err="1"/>
              <a:t>facebook</a:t>
            </a:r>
            <a:r>
              <a:rPr lang="en-US" sz="1200" dirty="0"/>
              <a:t> likes</a:t>
            </a:r>
            <a:endParaRPr lang="en-US" sz="3600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C3A436F-AE29-DD41-952C-A9B1B990E2D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97280" y="690490"/>
            <a:ext cx="321491" cy="321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809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63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CE9E5-3A15-4197-A4D8-15B49665F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Best classification and best overall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59F3E1-5048-4683-9793-F97D7F47B2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056243"/>
            <a:ext cx="10058400" cy="4023360"/>
          </a:xfrm>
        </p:spPr>
        <p:txBody>
          <a:bodyPr>
            <a:normAutofit/>
          </a:bodyPr>
          <a:lstStyle/>
          <a:p>
            <a:r>
              <a:rPr lang="en-US" sz="2400" dirty="0"/>
              <a:t>Model Random Forest Classifier (Best classification):</a:t>
            </a:r>
          </a:p>
          <a:p>
            <a:pPr lvl="1"/>
            <a:r>
              <a:rPr lang="en-US" sz="2000" dirty="0"/>
              <a:t>Random forest classifier has a prediction accuracy rate of 73.84%</a:t>
            </a:r>
          </a:p>
          <a:p>
            <a:pPr lvl="1"/>
            <a:r>
              <a:rPr lang="en-US" sz="2000" dirty="0"/>
              <a:t>This is the best classification model in terms of its accuracy rate </a:t>
            </a:r>
            <a:br>
              <a:rPr lang="en-US" sz="2000" dirty="0"/>
            </a:br>
            <a:endParaRPr lang="en-US" sz="2000" dirty="0"/>
          </a:p>
          <a:p>
            <a:r>
              <a:rPr lang="en-US" sz="2400" dirty="0"/>
              <a:t>Model Random Forest Regressor (Best overall model):</a:t>
            </a:r>
          </a:p>
          <a:p>
            <a:pPr lvl="1"/>
            <a:r>
              <a:rPr lang="en-US" sz="2000" dirty="0"/>
              <a:t>Random forest regressor has a prediction accuracy rate of 90.72%</a:t>
            </a:r>
          </a:p>
          <a:p>
            <a:pPr lvl="1"/>
            <a:r>
              <a:rPr lang="en-US" sz="2000" dirty="0"/>
              <a:t>This is the best regression and classification model in terms of its accuracy rate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61F3A11-F16A-6C4A-9CA9-3E617D8C762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97280" y="625175"/>
            <a:ext cx="386806" cy="386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194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28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083B3-5517-4D53-8099-E8D01FC6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Variables considered to be important to predict </a:t>
            </a:r>
            <a:r>
              <a:rPr lang="en-US" dirty="0" err="1"/>
              <a:t>imdb_score</a:t>
            </a:r>
            <a:r>
              <a:rPr lang="en-US" dirty="0"/>
              <a:t> and movie success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15CB4F-96B1-43BC-AF3F-FEE4E417AF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047958"/>
            <a:ext cx="10058400" cy="402336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Based on </a:t>
            </a:r>
            <a:r>
              <a:rPr lang="en-US" dirty="0" err="1"/>
              <a:t>RandomForest</a:t>
            </a:r>
            <a:r>
              <a:rPr lang="en-US" dirty="0"/>
              <a:t> Regressor: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 The important variables are </a:t>
            </a:r>
            <a:r>
              <a:rPr lang="en-US" dirty="0" err="1"/>
              <a:t>num_voted_users</a:t>
            </a:r>
            <a:r>
              <a:rPr lang="en-US" dirty="0"/>
              <a:t>, budget, and duration. </a:t>
            </a:r>
          </a:p>
          <a:p>
            <a:pPr marL="0" indent="0">
              <a:buNone/>
            </a:pPr>
            <a:r>
              <a:rPr lang="en-US" dirty="0"/>
              <a:t>Based on Feature Selection Regression: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 The important variables are </a:t>
            </a:r>
            <a:r>
              <a:rPr lang="en-US" dirty="0" err="1"/>
              <a:t>num_critic_for_reviews</a:t>
            </a:r>
            <a:r>
              <a:rPr lang="en-US" dirty="0"/>
              <a:t> and duration</a:t>
            </a:r>
          </a:p>
          <a:p>
            <a:pPr marL="0" indent="0">
              <a:buNone/>
            </a:pPr>
            <a:r>
              <a:rPr lang="en-US" dirty="0"/>
              <a:t>Based on Feature Selection Classification: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 The important variables are </a:t>
            </a:r>
            <a:r>
              <a:rPr lang="en-US" dirty="0" err="1"/>
              <a:t>director_facebook_likes</a:t>
            </a:r>
            <a:r>
              <a:rPr lang="en-US" dirty="0"/>
              <a:t>, gross, </a:t>
            </a:r>
            <a:r>
              <a:rPr lang="en-US" dirty="0" err="1"/>
              <a:t>num_voted_users</a:t>
            </a:r>
            <a:r>
              <a:rPr lang="en-US" dirty="0"/>
              <a:t>, budget, </a:t>
            </a:r>
            <a:r>
              <a:rPr lang="en-US" dirty="0" err="1"/>
              <a:t>movie_facebook_likes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Based on Correlation Analysis: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 The important variables are </a:t>
            </a:r>
            <a:r>
              <a:rPr lang="en-US" dirty="0" err="1"/>
              <a:t>num_voted_users</a:t>
            </a:r>
            <a:r>
              <a:rPr lang="en-US" dirty="0"/>
              <a:t>, duration, </a:t>
            </a:r>
            <a:r>
              <a:rPr lang="en-US" dirty="0" err="1"/>
              <a:t>num_critic_for_reviews</a:t>
            </a:r>
            <a:r>
              <a:rPr lang="en-US" dirty="0"/>
              <a:t>, </a:t>
            </a:r>
            <a:r>
              <a:rPr lang="en-US" dirty="0" err="1"/>
              <a:t>num_user_for_reviews</a:t>
            </a:r>
            <a:r>
              <a:rPr lang="en-US" dirty="0"/>
              <a:t>, </a:t>
            </a:r>
            <a:r>
              <a:rPr lang="en-US" dirty="0" err="1"/>
              <a:t>movie_facebook_likes</a:t>
            </a:r>
            <a:r>
              <a:rPr lang="en-US" dirty="0"/>
              <a:t>, gross, </a:t>
            </a:r>
            <a:r>
              <a:rPr lang="en-US" dirty="0" err="1"/>
              <a:t>director_facebook_likes</a:t>
            </a:r>
            <a:endParaRPr lang="en-US" dirty="0"/>
          </a:p>
          <a:p>
            <a:pPr marL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4621A77-918C-A04A-8590-D18D70A460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97280" y="129850"/>
            <a:ext cx="318280" cy="318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393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09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29F058-8885-4D00-8DED-6CFAA8F37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Recommendations/conclusions for movie producers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1ED40-DDBA-435A-92AF-5555087119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003992"/>
            <a:ext cx="10058400" cy="402336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For a movie to be successful, movie producers need to pay attention to these things and perhaps make these things better or higher:</a:t>
            </a:r>
            <a:br>
              <a:rPr lang="en-US" dirty="0"/>
            </a:b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Number of people who voted for the movie 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The higher voted users for a movie, the more likely that movie has a higher </a:t>
            </a:r>
            <a:r>
              <a:rPr lang="en-US" dirty="0" err="1"/>
              <a:t>imdb</a:t>
            </a:r>
            <a:r>
              <a:rPr lang="en-US" dirty="0"/>
              <a:t> score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Number of critical reviews on </a:t>
            </a:r>
            <a:r>
              <a:rPr lang="en-US" dirty="0" err="1"/>
              <a:t>imdb</a:t>
            </a:r>
            <a:r>
              <a:rPr lang="en-US" dirty="0"/>
              <a:t> 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The higher the number of critical reviews, the more likely that movie has a higher </a:t>
            </a:r>
            <a:r>
              <a:rPr lang="en-US" dirty="0" err="1"/>
              <a:t>imdb</a:t>
            </a:r>
            <a:r>
              <a:rPr lang="en-US" dirty="0"/>
              <a:t> score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Duration of the movie 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The longer a movie is, the more likely a movie gets a higher rating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Number of likes of the director on his Facebook page 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The more a director's </a:t>
            </a:r>
            <a:r>
              <a:rPr lang="en-US" dirty="0" err="1"/>
              <a:t>facebook</a:t>
            </a:r>
            <a:r>
              <a:rPr lang="en-US" dirty="0"/>
              <a:t> likes are, the more likely that movie gets a higher rating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Number of Facebook likes in the movie’s Facebook page 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The more a movie </a:t>
            </a:r>
            <a:r>
              <a:rPr lang="en-US" dirty="0" err="1"/>
              <a:t>facebook</a:t>
            </a:r>
            <a:r>
              <a:rPr lang="en-US" dirty="0"/>
              <a:t> likes are, the more likely that movie gets a higher rating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FCF4C68-20AD-7941-A307-210A435EC0F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97281" y="117566"/>
            <a:ext cx="302274" cy="302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136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32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A7E1F-FC53-4753-8F59-A6FC263B5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Possible additional variables that can improve the model prediction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A947DE-7540-4D53-A4BD-D010E912AC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79843"/>
            <a:ext cx="10058400" cy="402336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Number of marketing or advertisement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Marketing or advertisement budget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Release date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Whether the movie has sequels or not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Academy award nominations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Production company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51AE8A2-4BC6-114D-A55E-3F127991E3B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97280" y="91440"/>
            <a:ext cx="282303" cy="282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446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02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231</TotalTime>
  <Words>513</Words>
  <Application>Microsoft Macintosh PowerPoint</Application>
  <PresentationFormat>Widescreen</PresentationFormat>
  <Paragraphs>95</Paragraphs>
  <Slides>9</Slides>
  <Notes>0</Notes>
  <HiddenSlides>0</HiddenSlides>
  <MMClips>9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Retrospect</vt:lpstr>
      <vt:lpstr>Final Project: IMDB Movie Success Analysis</vt:lpstr>
      <vt:lpstr>Key findings from regression</vt:lpstr>
      <vt:lpstr>Key findings from classification</vt:lpstr>
      <vt:lpstr>Key findings from clustering</vt:lpstr>
      <vt:lpstr>Key findings from clustering (continued)</vt:lpstr>
      <vt:lpstr>Best classification and best overall model</vt:lpstr>
      <vt:lpstr>Variables considered to be important to predict imdb_score and movie success</vt:lpstr>
      <vt:lpstr>Recommendations/conclusions for movie producers</vt:lpstr>
      <vt:lpstr>Possible additional variables that can improve the model prediction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Project: IMDB Movie Success Analysis</dc:title>
  <dc:creator>James Liem</dc:creator>
  <cp:lastModifiedBy>James Liem</cp:lastModifiedBy>
  <cp:revision>57</cp:revision>
  <dcterms:created xsi:type="dcterms:W3CDTF">2018-12-02T23:48:29Z</dcterms:created>
  <dcterms:modified xsi:type="dcterms:W3CDTF">2018-12-03T23:31:10Z</dcterms:modified>
</cp:coreProperties>
</file>

<file path=docProps/thumbnail.jpeg>
</file>